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72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18288000" cy="10287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ahoma" panose="020B0604030504040204" pitchFamily="34" charset="0"/>
      <p:regular r:id="rId23"/>
      <p:bold r:id="rId24"/>
    </p:embeddedFont>
    <p:embeddedFont>
      <p:font typeface="Trebuchet MS" panose="020B0603020202020204" pitchFamily="34" charset="0"/>
      <p:regular r:id="rId25"/>
      <p:bold r:id="rId26"/>
      <p:italic r:id="rId27"/>
      <p:boldItalic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iDxLFVvimyFHV0jvIDhZAhnIiq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26" y="29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7924800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0358438" y="0"/>
            <a:ext cx="7924800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1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2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3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14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5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6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p2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 them for filling out the survey and let them know we sending the files to them to follow</a:t>
            </a:r>
            <a:endParaRPr/>
          </a:p>
        </p:txBody>
      </p:sp>
      <p:sp>
        <p:nvSpPr>
          <p:cNvPr id="60" name="Google Shape;60;p2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4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4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6035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5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5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ctrTitle"/>
          </p:nvPr>
        </p:nvSpPr>
        <p:spPr>
          <a:xfrm>
            <a:off x="2095128" y="581959"/>
            <a:ext cx="14097742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subTitle" idx="1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>
            <a:spLocks noGrp="1"/>
          </p:cNvSpPr>
          <p:nvPr>
            <p:ph type="title"/>
          </p:nvPr>
        </p:nvSpPr>
        <p:spPr>
          <a:xfrm>
            <a:off x="1016000" y="896731"/>
            <a:ext cx="16256000" cy="179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>
                <a:solidFill>
                  <a:srgbClr val="E8A24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/>
          <p:nvPr/>
        </p:nvSpPr>
        <p:spPr>
          <a:xfrm>
            <a:off x="0" y="1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 extrusionOk="0">
                <a:moveTo>
                  <a:pt x="0" y="10286998"/>
                </a:moveTo>
                <a:lnTo>
                  <a:pt x="0" y="0"/>
                </a:lnTo>
                <a:lnTo>
                  <a:pt x="9143999" y="0"/>
                </a:lnTo>
                <a:lnTo>
                  <a:pt x="9143999" y="10286998"/>
                </a:lnTo>
                <a:lnTo>
                  <a:pt x="0" y="10286998"/>
                </a:lnTo>
                <a:close/>
              </a:path>
            </a:pathLst>
          </a:custGeom>
          <a:solidFill>
            <a:srgbClr val="00803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33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4143374" cy="1028699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21"/>
          <p:cNvSpPr txBox="1">
            <a:spLocks noGrp="1"/>
          </p:cNvSpPr>
          <p:nvPr>
            <p:ph type="title"/>
          </p:nvPr>
        </p:nvSpPr>
        <p:spPr>
          <a:xfrm>
            <a:off x="1016000" y="896731"/>
            <a:ext cx="16256000" cy="179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>
                <a:solidFill>
                  <a:srgbClr val="E8A24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body" idx="1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body" idx="2"/>
          </p:nvPr>
        </p:nvSpPr>
        <p:spPr>
          <a:xfrm>
            <a:off x="9589424" y="1892608"/>
            <a:ext cx="8068309" cy="583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>
                <a:solidFill>
                  <a:srgbClr val="E8A24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/>
          <p:nvPr/>
        </p:nvSpPr>
        <p:spPr>
          <a:xfrm>
            <a:off x="0" y="9366250"/>
            <a:ext cx="18288000" cy="920750"/>
          </a:xfrm>
          <a:custGeom>
            <a:avLst/>
            <a:gdLst/>
            <a:ahLst/>
            <a:cxnLst/>
            <a:rect l="l" t="t" r="r" b="b"/>
            <a:pathLst>
              <a:path w="18288000" h="920750" extrusionOk="0">
                <a:moveTo>
                  <a:pt x="18287998" y="920749"/>
                </a:moveTo>
                <a:lnTo>
                  <a:pt x="0" y="92074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920749"/>
                </a:lnTo>
                <a:close/>
              </a:path>
            </a:pathLst>
          </a:custGeom>
          <a:solidFill>
            <a:srgbClr val="54692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22"/>
          <p:cNvSpPr txBox="1">
            <a:spLocks noGrp="1"/>
          </p:cNvSpPr>
          <p:nvPr>
            <p:ph type="title"/>
          </p:nvPr>
        </p:nvSpPr>
        <p:spPr>
          <a:xfrm>
            <a:off x="1016000" y="896731"/>
            <a:ext cx="16256000" cy="179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>
                <a:solidFill>
                  <a:srgbClr val="E8A24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1016000" y="896731"/>
            <a:ext cx="16256000" cy="179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rgbClr val="E8A24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"/>
          <p:cNvSpPr/>
          <p:nvPr/>
        </p:nvSpPr>
        <p:spPr>
          <a:xfrm>
            <a:off x="0" y="97150"/>
            <a:ext cx="18470880" cy="8949690"/>
          </a:xfrm>
          <a:custGeom>
            <a:avLst/>
            <a:gdLst/>
            <a:ahLst/>
            <a:cxnLst/>
            <a:rect l="l" t="t" r="r" b="b"/>
            <a:pathLst>
              <a:path w="18288000" h="8949690" extrusionOk="0">
                <a:moveTo>
                  <a:pt x="0" y="8949599"/>
                </a:moveTo>
                <a:lnTo>
                  <a:pt x="18287998" y="8949599"/>
                </a:lnTo>
                <a:lnTo>
                  <a:pt x="18287998" y="0"/>
                </a:lnTo>
                <a:lnTo>
                  <a:pt x="0" y="0"/>
                </a:lnTo>
                <a:lnTo>
                  <a:pt x="0" y="8949599"/>
                </a:lnTo>
                <a:close/>
              </a:path>
            </a:pathLst>
          </a:custGeom>
          <a:solidFill>
            <a:srgbClr val="E8A24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" name="Google Shape;51;p1"/>
          <p:cNvGrpSpPr/>
          <p:nvPr/>
        </p:nvGrpSpPr>
        <p:grpSpPr>
          <a:xfrm>
            <a:off x="0" y="0"/>
            <a:ext cx="18602125" cy="10287545"/>
            <a:chOff x="0" y="0"/>
            <a:chExt cx="18602125" cy="10287545"/>
          </a:xfrm>
        </p:grpSpPr>
        <p:sp>
          <p:nvSpPr>
            <p:cNvPr id="52" name="Google Shape;52;p1"/>
            <p:cNvSpPr/>
            <p:nvPr/>
          </p:nvSpPr>
          <p:spPr>
            <a:xfrm>
              <a:off x="0" y="8949600"/>
              <a:ext cx="18288000" cy="1337945"/>
            </a:xfrm>
            <a:custGeom>
              <a:avLst/>
              <a:gdLst/>
              <a:ahLst/>
              <a:cxnLst/>
              <a:rect l="l" t="t" r="r" b="b"/>
              <a:pathLst>
                <a:path w="18288000" h="1337945" extrusionOk="0">
                  <a:moveTo>
                    <a:pt x="18287998" y="1337399"/>
                  </a:moveTo>
                  <a:lnTo>
                    <a:pt x="0" y="1337399"/>
                  </a:lnTo>
                  <a:lnTo>
                    <a:pt x="0" y="0"/>
                  </a:lnTo>
                  <a:lnTo>
                    <a:pt x="18287998" y="0"/>
                  </a:lnTo>
                  <a:lnTo>
                    <a:pt x="18287998" y="1337399"/>
                  </a:lnTo>
                  <a:close/>
                </a:path>
              </a:pathLst>
            </a:custGeom>
            <a:solidFill>
              <a:srgbClr val="54692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3" name="Google Shape;53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729625" y="0"/>
              <a:ext cx="6872500" cy="10286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Google Shape;54;p1"/>
            <p:cNvSpPr/>
            <p:nvPr/>
          </p:nvSpPr>
          <p:spPr>
            <a:xfrm>
              <a:off x="1028699" y="1955912"/>
              <a:ext cx="1971675" cy="209550"/>
            </a:xfrm>
            <a:custGeom>
              <a:avLst/>
              <a:gdLst/>
              <a:ahLst/>
              <a:cxnLst/>
              <a:rect l="l" t="t" r="r" b="b"/>
              <a:pathLst>
                <a:path w="1971675" h="209550" extrusionOk="0">
                  <a:moveTo>
                    <a:pt x="1971674" y="209549"/>
                  </a:moveTo>
                  <a:lnTo>
                    <a:pt x="0" y="209549"/>
                  </a:lnTo>
                  <a:lnTo>
                    <a:pt x="0" y="0"/>
                  </a:lnTo>
                  <a:lnTo>
                    <a:pt x="1971674" y="0"/>
                  </a:lnTo>
                  <a:lnTo>
                    <a:pt x="1971674" y="209549"/>
                  </a:lnTo>
                  <a:close/>
                </a:path>
              </a:pathLst>
            </a:custGeom>
            <a:solidFill>
              <a:srgbClr val="54692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" name="Google Shape;55;p1"/>
          <p:cNvSpPr txBox="1"/>
          <p:nvPr/>
        </p:nvSpPr>
        <p:spPr>
          <a:xfrm>
            <a:off x="1016000" y="2832525"/>
            <a:ext cx="10102500" cy="39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425" rIns="0" bIns="0" anchor="t" anchorCtr="0">
            <a:spAutoFit/>
          </a:bodyPr>
          <a:lstStyle/>
          <a:p>
            <a:pPr marL="12700" marR="5080" lvl="0" indent="0" algn="ctr" rtl="0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WELCOME TO  WELLNESS 101</a:t>
            </a:r>
            <a:endParaRPr sz="10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None/>
            </a:pPr>
            <a:endParaRPr sz="255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6" name="Google Shape;56;p1"/>
          <p:cNvSpPr txBox="1"/>
          <p:nvPr/>
        </p:nvSpPr>
        <p:spPr>
          <a:xfrm>
            <a:off x="398325" y="7108775"/>
            <a:ext cx="10102500" cy="16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r" rtl="0">
              <a:lnSpc>
                <a:spcPct val="12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Today is all about You It is all about giving you the information you need  to make wise choices for optimal health</a:t>
            </a:r>
            <a:endParaRPr sz="3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4C79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600" y="1615500"/>
            <a:ext cx="17146900" cy="764344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0"/>
          <p:cNvSpPr txBox="1">
            <a:spLocks noGrp="1"/>
          </p:cNvSpPr>
          <p:nvPr>
            <p:ph type="title"/>
          </p:nvPr>
        </p:nvSpPr>
        <p:spPr>
          <a:xfrm>
            <a:off x="5972673" y="469583"/>
            <a:ext cx="6444615" cy="66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ABSORPTION MATTERS</a:t>
            </a:r>
            <a:endParaRPr sz="42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10286996"/>
                </a:moveTo>
                <a:lnTo>
                  <a:pt x="0" y="0"/>
                </a:lnTo>
                <a:lnTo>
                  <a:pt x="18287999" y="0"/>
                </a:lnTo>
                <a:lnTo>
                  <a:pt x="18287999" y="10286996"/>
                </a:lnTo>
                <a:lnTo>
                  <a:pt x="0" y="10286996"/>
                </a:lnTo>
                <a:close/>
              </a:path>
            </a:pathLst>
          </a:custGeom>
          <a:solidFill>
            <a:srgbClr val="E8A24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9000" y="295825"/>
            <a:ext cx="10754226" cy="9696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8700" y="2518053"/>
            <a:ext cx="6502424" cy="657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15385" y="2233993"/>
            <a:ext cx="8305799" cy="660082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2"/>
          <p:cNvSpPr txBox="1">
            <a:spLocks noGrp="1"/>
          </p:cNvSpPr>
          <p:nvPr>
            <p:ph type="title"/>
          </p:nvPr>
        </p:nvSpPr>
        <p:spPr>
          <a:xfrm>
            <a:off x="1164125" y="495500"/>
            <a:ext cx="14160000" cy="17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7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WE H</a:t>
            </a:r>
            <a:r>
              <a:rPr lang="en-US" sz="5300" b="1">
                <a:latin typeface="Trebuchet MS"/>
                <a:ea typeface="Trebuchet MS"/>
                <a:cs typeface="Trebuchet MS"/>
                <a:sym typeface="Trebuchet MS"/>
              </a:rPr>
              <a:t>A</a:t>
            </a:r>
            <a:r>
              <a:rPr lang="en-US" b="1"/>
              <a:t>VE </a:t>
            </a:r>
            <a:r>
              <a:rPr lang="en-US" sz="5300" b="1">
                <a:latin typeface="Trebuchet MS"/>
                <a:ea typeface="Trebuchet MS"/>
                <a:cs typeface="Trebuchet MS"/>
                <a:sym typeface="Trebuchet MS"/>
              </a:rPr>
              <a:t>A </a:t>
            </a:r>
            <a:r>
              <a:rPr lang="en-US" b="1"/>
              <a:t>COMPLETE LINE OF SCIENCE B</a:t>
            </a:r>
            <a:r>
              <a:rPr lang="en-US" sz="5300" b="1">
                <a:latin typeface="Trebuchet MS"/>
                <a:ea typeface="Trebuchet MS"/>
                <a:cs typeface="Trebuchet MS"/>
                <a:sym typeface="Trebuchet MS"/>
              </a:rPr>
              <a:t>A</a:t>
            </a:r>
            <a:r>
              <a:rPr lang="en-US" b="1"/>
              <a:t>SED SUPPLEMENTS TO  SUPPORT OPTIM</a:t>
            </a:r>
            <a:r>
              <a:rPr lang="en-US" sz="5300" b="1">
                <a:latin typeface="Trebuchet MS"/>
                <a:ea typeface="Trebuchet MS"/>
                <a:cs typeface="Trebuchet MS"/>
                <a:sym typeface="Trebuchet MS"/>
              </a:rPr>
              <a:t>A</a:t>
            </a:r>
            <a:r>
              <a:rPr lang="en-US" b="1"/>
              <a:t>L HE</a:t>
            </a:r>
            <a:r>
              <a:rPr lang="en-US" sz="5300" b="1">
                <a:latin typeface="Trebuchet MS"/>
                <a:ea typeface="Trebuchet MS"/>
                <a:cs typeface="Trebuchet MS"/>
                <a:sym typeface="Trebuchet MS"/>
              </a:rPr>
              <a:t>A</a:t>
            </a:r>
            <a:r>
              <a:rPr lang="en-US" b="1"/>
              <a:t>LTH</a:t>
            </a:r>
            <a:endParaRPr sz="5300" b="1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8989" y="2359093"/>
            <a:ext cx="5619749" cy="305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5895" y="5710512"/>
            <a:ext cx="5962649" cy="30765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5" name="Google Shape;165;p13"/>
          <p:cNvGrpSpPr/>
          <p:nvPr/>
        </p:nvGrpSpPr>
        <p:grpSpPr>
          <a:xfrm>
            <a:off x="1556048" y="1508073"/>
            <a:ext cx="5619819" cy="7580064"/>
            <a:chOff x="2830070" y="1508079"/>
            <a:chExt cx="4345669" cy="7580064"/>
          </a:xfrm>
        </p:grpSpPr>
        <p:pic>
          <p:nvPicPr>
            <p:cNvPr id="166" name="Google Shape;166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830070" y="1508079"/>
              <a:ext cx="4345669" cy="4200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735153" y="5401969"/>
              <a:ext cx="3305174" cy="3686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" name="Google Shape;168;p13"/>
          <p:cNvSpPr txBox="1">
            <a:spLocks noGrp="1"/>
          </p:cNvSpPr>
          <p:nvPr>
            <p:ph type="title"/>
          </p:nvPr>
        </p:nvSpPr>
        <p:spPr>
          <a:xfrm>
            <a:off x="3017200" y="534425"/>
            <a:ext cx="10548300" cy="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ISOTONIX D</a:t>
            </a:r>
            <a:r>
              <a:rPr lang="en-US" sz="5300" b="1">
                <a:latin typeface="Trebuchet MS"/>
                <a:ea typeface="Trebuchet MS"/>
                <a:cs typeface="Trebuchet MS"/>
                <a:sym typeface="Trebuchet MS"/>
              </a:rPr>
              <a:t>A</a:t>
            </a:r>
            <a:r>
              <a:rPr lang="en-US" b="1"/>
              <a:t>ILY ESSENTI</a:t>
            </a:r>
            <a:r>
              <a:rPr lang="en-US" sz="5300" b="1">
                <a:latin typeface="Trebuchet MS"/>
                <a:ea typeface="Trebuchet MS"/>
                <a:cs typeface="Trebuchet MS"/>
                <a:sym typeface="Trebuchet MS"/>
              </a:rPr>
              <a:t>A</a:t>
            </a:r>
            <a:r>
              <a:rPr lang="en-US" b="1"/>
              <a:t>L KIT</a:t>
            </a:r>
            <a:endParaRPr sz="5300" b="1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4"/>
          <p:cNvSpPr txBox="1">
            <a:spLocks noGrp="1"/>
          </p:cNvSpPr>
          <p:nvPr>
            <p:ph type="title"/>
          </p:nvPr>
        </p:nvSpPr>
        <p:spPr>
          <a:xfrm>
            <a:off x="5470708" y="1186003"/>
            <a:ext cx="7320915" cy="8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WHICH KIT IS RIGHT FOR YOU</a:t>
            </a:r>
            <a:r>
              <a:rPr lang="en-US" sz="5300">
                <a:latin typeface="Trebuchet MS"/>
                <a:ea typeface="Trebuchet MS"/>
                <a:cs typeface="Trebuchet MS"/>
                <a:sym typeface="Trebuchet MS"/>
              </a:rPr>
              <a:t>?</a:t>
            </a:r>
            <a:endParaRPr sz="53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75" name="Google Shape;17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2004"/>
            <a:ext cx="18288000" cy="10319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342900"/>
            <a:ext cx="16154400" cy="1417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16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186" name="Google Shape;186;p16"/>
            <p:cNvSpPr/>
            <p:nvPr/>
          </p:nvSpPr>
          <p:spPr>
            <a:xfrm>
              <a:off x="8845550" y="0"/>
              <a:ext cx="9442450" cy="9366250"/>
            </a:xfrm>
            <a:custGeom>
              <a:avLst/>
              <a:gdLst/>
              <a:ahLst/>
              <a:cxnLst/>
              <a:rect l="l" t="t" r="r" b="b"/>
              <a:pathLst>
                <a:path w="9442450" h="9366250" extrusionOk="0">
                  <a:moveTo>
                    <a:pt x="0" y="9366250"/>
                  </a:moveTo>
                  <a:lnTo>
                    <a:pt x="9442448" y="9366250"/>
                  </a:lnTo>
                  <a:lnTo>
                    <a:pt x="9442448" y="0"/>
                  </a:lnTo>
                  <a:lnTo>
                    <a:pt x="0" y="0"/>
                  </a:lnTo>
                  <a:lnTo>
                    <a:pt x="0" y="9366250"/>
                  </a:lnTo>
                  <a:close/>
                </a:path>
              </a:pathLst>
            </a:custGeom>
            <a:solidFill>
              <a:srgbClr val="54692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7" name="Google Shape;187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143999" y="285750"/>
              <a:ext cx="8839199" cy="87820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" name="Google Shape;188;p16"/>
            <p:cNvSpPr/>
            <p:nvPr/>
          </p:nvSpPr>
          <p:spPr>
            <a:xfrm>
              <a:off x="0" y="9366250"/>
              <a:ext cx="18288000" cy="920750"/>
            </a:xfrm>
            <a:custGeom>
              <a:avLst/>
              <a:gdLst/>
              <a:ahLst/>
              <a:cxnLst/>
              <a:rect l="l" t="t" r="r" b="b"/>
              <a:pathLst>
                <a:path w="18288000" h="920750" extrusionOk="0">
                  <a:moveTo>
                    <a:pt x="18287998" y="920748"/>
                  </a:moveTo>
                  <a:lnTo>
                    <a:pt x="0" y="920748"/>
                  </a:lnTo>
                  <a:lnTo>
                    <a:pt x="0" y="0"/>
                  </a:lnTo>
                  <a:lnTo>
                    <a:pt x="18287998" y="0"/>
                  </a:lnTo>
                  <a:lnTo>
                    <a:pt x="18287998" y="920748"/>
                  </a:lnTo>
                  <a:close/>
                </a:path>
              </a:pathLst>
            </a:custGeom>
            <a:solidFill>
              <a:srgbClr val="E8A24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9" name="Google Shape;189;p16"/>
          <p:cNvSpPr txBox="1"/>
          <p:nvPr/>
        </p:nvSpPr>
        <p:spPr>
          <a:xfrm>
            <a:off x="403875" y="3874450"/>
            <a:ext cx="8030100" cy="3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69900" marR="491490" lvl="0" indent="-174625" algn="l" rtl="0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750"/>
              <a:buFont typeface="Arial"/>
              <a:buAutoNum type="arabicPeriod"/>
            </a:pPr>
            <a:r>
              <a:rPr lang="en-US" sz="275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TRY A PRODUCT - PICK AND  CHOOSE</a:t>
            </a:r>
            <a:endParaRPr sz="275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>
                <a:srgbClr val="E8A24D"/>
              </a:buClr>
              <a:buSzPts val="2850"/>
              <a:buFont typeface="Arial"/>
              <a:buNone/>
            </a:pPr>
            <a:endParaRPr sz="365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9900" marR="5080" lvl="0" indent="-174625" algn="l" rtl="0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750"/>
              <a:buFont typeface="Arial"/>
              <a:buAutoNum type="arabicPeriod"/>
            </a:pPr>
            <a:r>
              <a:rPr lang="en-US" sz="275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START YOUR SELF-CARE  JOURNEY WITH A WELLNESS KIT</a:t>
            </a:r>
            <a:endParaRPr sz="275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>
                <a:srgbClr val="E8A24D"/>
              </a:buClr>
              <a:buSzPts val="2850"/>
              <a:buFont typeface="Arial"/>
              <a:buNone/>
            </a:pPr>
            <a:endParaRPr sz="365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9900" marR="504825" lvl="0" indent="-174625" algn="l" rtl="0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750"/>
              <a:buFont typeface="Arial"/>
              <a:buAutoNum type="arabicPeriod"/>
            </a:pPr>
            <a:r>
              <a:rPr lang="en-US" sz="275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INFORMATION WHOLESALE  PRICING</a:t>
            </a:r>
            <a:endParaRPr sz="275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6"/>
          <p:cNvSpPr txBox="1">
            <a:spLocks noGrp="1"/>
          </p:cNvSpPr>
          <p:nvPr>
            <p:ph type="title"/>
          </p:nvPr>
        </p:nvSpPr>
        <p:spPr>
          <a:xfrm>
            <a:off x="403875" y="950300"/>
            <a:ext cx="8196300" cy="17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ctr" rtl="0">
              <a:lnSpc>
                <a:spcPct val="107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WHICH OPTION WORKS</a:t>
            </a:r>
            <a:endParaRPr b="1"/>
          </a:p>
          <a:p>
            <a:pPr marL="12700" marR="5080" lvl="0" indent="0" algn="ctr" rtl="0">
              <a:lnSpc>
                <a:spcPct val="107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FOR  YOU</a:t>
            </a:r>
            <a:r>
              <a:rPr lang="en-US" sz="5300" b="1">
                <a:latin typeface="Trebuchet MS"/>
                <a:ea typeface="Trebuchet MS"/>
                <a:cs typeface="Trebuchet MS"/>
                <a:sym typeface="Trebuchet MS"/>
              </a:rPr>
              <a:t>?</a:t>
            </a:r>
            <a:endParaRPr sz="5300" b="1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1" name="Google Shape;191;p16"/>
          <p:cNvSpPr txBox="1"/>
          <p:nvPr/>
        </p:nvSpPr>
        <p:spPr>
          <a:xfrm>
            <a:off x="959500" y="2990475"/>
            <a:ext cx="64317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>
                <a:solidFill>
                  <a:srgbClr val="E8A24D"/>
                </a:solidFill>
                <a:latin typeface="Tahoma"/>
                <a:ea typeface="Tahoma"/>
                <a:cs typeface="Tahoma"/>
                <a:sym typeface="Tahoma"/>
              </a:rPr>
              <a:t>AVAILABLE OPTIONS</a:t>
            </a:r>
            <a:endParaRPr sz="37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7F7F7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715518" y="730635"/>
            <a:ext cx="8187181" cy="884682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E9F10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" name="Google Shape;6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0481" y="975745"/>
            <a:ext cx="6497254" cy="835659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2"/>
          <p:cNvSpPr/>
          <p:nvPr/>
        </p:nvSpPr>
        <p:spPr>
          <a:xfrm>
            <a:off x="9385299" y="720090"/>
            <a:ext cx="8187181" cy="884682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E9F10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" name="Google Shape;6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31551" y="1373109"/>
            <a:ext cx="7694676" cy="7540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72" name="Google Shape;72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8287999" cy="10286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" name="Google Shape;73;p3"/>
            <p:cNvSpPr/>
            <p:nvPr/>
          </p:nvSpPr>
          <p:spPr>
            <a:xfrm>
              <a:off x="0" y="9366250"/>
              <a:ext cx="18288000" cy="920750"/>
            </a:xfrm>
            <a:custGeom>
              <a:avLst/>
              <a:gdLst/>
              <a:ahLst/>
              <a:cxnLst/>
              <a:rect l="l" t="t" r="r" b="b"/>
              <a:pathLst>
                <a:path w="18288000" h="920750" extrusionOk="0">
                  <a:moveTo>
                    <a:pt x="18287998" y="920749"/>
                  </a:moveTo>
                  <a:lnTo>
                    <a:pt x="0" y="920749"/>
                  </a:lnTo>
                  <a:lnTo>
                    <a:pt x="0" y="0"/>
                  </a:lnTo>
                  <a:lnTo>
                    <a:pt x="18287998" y="0"/>
                  </a:lnTo>
                  <a:lnTo>
                    <a:pt x="18287998" y="920749"/>
                  </a:lnTo>
                  <a:close/>
                </a:path>
              </a:pathLst>
            </a:custGeom>
            <a:solidFill>
              <a:srgbClr val="E8A24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3"/>
          <p:cNvSpPr txBox="1"/>
          <p:nvPr/>
        </p:nvSpPr>
        <p:spPr>
          <a:xfrm>
            <a:off x="2208615" y="1930400"/>
            <a:ext cx="13605510" cy="6738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4600" rIns="0" bIns="0" anchor="t" anchorCtr="0">
            <a:spAutoFit/>
          </a:bodyPr>
          <a:lstStyle/>
          <a:p>
            <a:pPr marL="12065" marR="5080" lvl="0" indent="0" algn="ctr" rtl="0">
              <a:lnSpc>
                <a:spcPct val="11258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THESE STATEMENTS HAVE NOT BEEN EVALUATED BY THE  FOOD AND DRUG ADMINISTRATION</a:t>
            </a:r>
            <a:r>
              <a:rPr lang="en-US" sz="6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6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None/>
            </a:pPr>
            <a:endParaRPr sz="56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64845" marR="657225" lvl="0" indent="0" algn="ctr" rtl="0">
              <a:lnSpc>
                <a:spcPct val="11258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PRODUCTS DISCUSSED ARE NOT INTENDED TO  DIAGNOSE, TREAT, CURE OR PREVENT ANY DISEASE.</a:t>
            </a:r>
            <a:endParaRPr sz="5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"/>
          <p:cNvSpPr txBox="1"/>
          <p:nvPr/>
        </p:nvSpPr>
        <p:spPr>
          <a:xfrm>
            <a:off x="4181325" y="3860525"/>
            <a:ext cx="5036700" cy="17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919480" marR="5080" lvl="0" indent="-907415" algn="ctr" rtl="0">
              <a:lnSpc>
                <a:spcPct val="107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DE58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 sz="5400">
              <a:solidFill>
                <a:srgbClr val="FFDE5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9480" marR="5080" lvl="0" indent="-907415" algn="ctr" rtl="0">
              <a:lnSpc>
                <a:spcPct val="107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DE58"/>
                </a:solidFill>
                <a:latin typeface="Calibri"/>
                <a:ea typeface="Calibri"/>
                <a:cs typeface="Calibri"/>
                <a:sym typeface="Calibri"/>
              </a:rPr>
              <a:t>TO  WELLNESS</a:t>
            </a: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4"/>
          <p:cNvSpPr txBox="1">
            <a:spLocks noGrp="1"/>
          </p:cNvSpPr>
          <p:nvPr>
            <p:ph type="title"/>
          </p:nvPr>
        </p:nvSpPr>
        <p:spPr>
          <a:xfrm>
            <a:off x="9613199" y="600794"/>
            <a:ext cx="6601500" cy="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>
                <a:latin typeface="Calibri"/>
                <a:ea typeface="Calibri"/>
                <a:cs typeface="Calibri"/>
                <a:sym typeface="Calibri"/>
              </a:rPr>
              <a:t>OUR GOAL IS EDUCATION IN:</a:t>
            </a:r>
            <a:endParaRPr sz="3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85;p4">
            <a:extLst>
              <a:ext uri="{FF2B5EF4-FFF2-40B4-BE49-F238E27FC236}">
                <a16:creationId xmlns:a16="http://schemas.microsoft.com/office/drawing/2014/main" id="{0BF40D2E-96D0-AF23-2AE2-42B6058EE13E}"/>
              </a:ext>
            </a:extLst>
          </p:cNvPr>
          <p:cNvSpPr txBox="1">
            <a:spLocks/>
          </p:cNvSpPr>
          <p:nvPr/>
        </p:nvSpPr>
        <p:spPr>
          <a:xfrm>
            <a:off x="9407975" y="1496725"/>
            <a:ext cx="8695200" cy="8011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50" b="0" i="0" u="none" strike="noStrike" cap="none">
                <a:solidFill>
                  <a:srgbClr val="E8A24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30225" marR="3017520" indent="0">
              <a:lnSpc>
                <a:spcPct val="122200"/>
              </a:lnSpc>
            </a:pPr>
            <a:r>
              <a:rPr lang="en-US" sz="2650" b="1" dirty="0"/>
              <a:t>*</a:t>
            </a:r>
            <a:r>
              <a:rPr lang="en-US" sz="2650" dirty="0"/>
              <a:t>Improving </a:t>
            </a:r>
            <a:r>
              <a:rPr lang="en-US" sz="2650" b="1" dirty="0"/>
              <a:t>Gut Health</a:t>
            </a:r>
          </a:p>
          <a:p>
            <a:pPr marL="530225" marR="3017520" indent="0">
              <a:lnSpc>
                <a:spcPct val="122200"/>
              </a:lnSpc>
            </a:pPr>
            <a:r>
              <a:rPr lang="en-US" sz="2650" b="1" dirty="0"/>
              <a:t>*</a:t>
            </a:r>
            <a:r>
              <a:rPr lang="en-US" sz="2650" dirty="0"/>
              <a:t>Building your </a:t>
            </a:r>
            <a:r>
              <a:rPr lang="en-US" sz="2650" b="1" dirty="0"/>
              <a:t>Immune </a:t>
            </a:r>
            <a:r>
              <a:rPr lang="en-US" sz="2650" dirty="0"/>
              <a:t>       </a:t>
            </a:r>
            <a:r>
              <a:rPr lang="en-US" sz="2650" b="1" dirty="0"/>
              <a:t>system</a:t>
            </a:r>
          </a:p>
          <a:p>
            <a:pPr marL="530225" marR="3017520" indent="0">
              <a:lnSpc>
                <a:spcPct val="122200"/>
              </a:lnSpc>
            </a:pPr>
            <a:r>
              <a:rPr lang="en-US" sz="2650" b="1" dirty="0"/>
              <a:t>*</a:t>
            </a:r>
            <a:r>
              <a:rPr lang="en-US" sz="2650" dirty="0"/>
              <a:t>Giving </a:t>
            </a:r>
            <a:r>
              <a:rPr lang="en-US" sz="2650" b="1" dirty="0"/>
              <a:t>natural solutions for inflammation and pain</a:t>
            </a:r>
            <a:r>
              <a:rPr lang="en-US" sz="2650" dirty="0"/>
              <a:t>  and understanding the </a:t>
            </a:r>
            <a:r>
              <a:rPr lang="en-US" sz="2650" b="1" dirty="0"/>
              <a:t>role of supplementation</a:t>
            </a:r>
          </a:p>
          <a:p>
            <a:pPr marL="0" indent="0"/>
            <a:endParaRPr lang="en-US" sz="2500" dirty="0"/>
          </a:p>
          <a:p>
            <a:pPr marL="0" indent="0">
              <a:spcBef>
                <a:spcPts val="25"/>
              </a:spcBef>
            </a:pPr>
            <a:endParaRPr lang="en-US" sz="2500" dirty="0"/>
          </a:p>
          <a:p>
            <a:pPr marL="469900" indent="0"/>
            <a:r>
              <a:rPr lang="en-US" sz="3300" b="1" dirty="0">
                <a:latin typeface="Calibri"/>
                <a:ea typeface="Calibri"/>
                <a:cs typeface="Calibri"/>
                <a:sym typeface="Calibri"/>
              </a:rPr>
              <a:t>HOW TO TAKE CARE OF YOUR BODY</a:t>
            </a:r>
            <a:endParaRPr lang="en-US" sz="3300" dirty="0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10"/>
              </a:spcBef>
            </a:pPr>
            <a:endParaRPr lang="en-US" sz="5150" dirty="0">
              <a:latin typeface="Calibri"/>
              <a:ea typeface="Calibri"/>
              <a:cs typeface="Calibri"/>
              <a:sym typeface="Calibri"/>
            </a:endParaRPr>
          </a:p>
          <a:p>
            <a:pPr marL="469900" marR="1629410" indent="0">
              <a:lnSpc>
                <a:spcPct val="100800"/>
              </a:lnSpc>
            </a:pPr>
            <a:r>
              <a:rPr lang="en-US" sz="3400" b="1" dirty="0">
                <a:latin typeface="Calibri"/>
                <a:ea typeface="Calibri"/>
                <a:cs typeface="Calibri"/>
                <a:sym typeface="Calibri"/>
              </a:rPr>
              <a:t>WHY QUALITY SUPPLEMENTS ARE IMPORTANT</a:t>
            </a:r>
            <a:endParaRPr lang="en-US" sz="3400" dirty="0">
              <a:latin typeface="Calibri"/>
              <a:ea typeface="Calibri"/>
              <a:cs typeface="Calibri"/>
              <a:sym typeface="Calibri"/>
            </a:endParaRPr>
          </a:p>
          <a:p>
            <a:pPr marR="800100" indent="0">
              <a:lnSpc>
                <a:spcPct val="100800"/>
              </a:lnSpc>
              <a:spcBef>
                <a:spcPts val="2555"/>
              </a:spcBef>
            </a:pPr>
            <a:r>
              <a:rPr lang="en-US" sz="3400" b="1" dirty="0">
                <a:latin typeface="Calibri"/>
                <a:ea typeface="Calibri"/>
                <a:cs typeface="Calibri"/>
                <a:sym typeface="Calibri"/>
              </a:rPr>
              <a:t>“YOUR BODY IS TALKING, ARE YOU      LISTENING?”</a:t>
            </a:r>
            <a:endParaRPr lang="en-US" sz="34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6881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"/>
          <p:cNvSpPr/>
          <p:nvPr/>
        </p:nvSpPr>
        <p:spPr>
          <a:xfrm>
            <a:off x="0" y="9366250"/>
            <a:ext cx="18288000" cy="920750"/>
          </a:xfrm>
          <a:custGeom>
            <a:avLst/>
            <a:gdLst/>
            <a:ahLst/>
            <a:cxnLst/>
            <a:rect l="l" t="t" r="r" b="b"/>
            <a:pathLst>
              <a:path w="18288000" h="920750" extrusionOk="0">
                <a:moveTo>
                  <a:pt x="18287998" y="920748"/>
                </a:moveTo>
                <a:lnTo>
                  <a:pt x="0" y="920748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920748"/>
                </a:lnTo>
                <a:close/>
              </a:path>
            </a:pathLst>
          </a:custGeom>
          <a:solidFill>
            <a:srgbClr val="54692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304800"/>
            <a:ext cx="8839199" cy="878204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5"/>
          <p:cNvSpPr txBox="1">
            <a:spLocks noGrp="1"/>
          </p:cNvSpPr>
          <p:nvPr>
            <p:ph type="title"/>
          </p:nvPr>
        </p:nvSpPr>
        <p:spPr>
          <a:xfrm>
            <a:off x="1016000" y="1009142"/>
            <a:ext cx="5823585" cy="2162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7800" rIns="0" bIns="0" anchor="t" anchorCtr="0">
            <a:spAutoFit/>
          </a:bodyPr>
          <a:lstStyle/>
          <a:p>
            <a:pPr marL="12700" marR="5080" lvl="0" indent="0" algn="l" rtl="0">
              <a:lnSpc>
                <a:spcPct val="79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Tahoma"/>
                <a:ea typeface="Tahoma"/>
                <a:cs typeface="Tahoma"/>
                <a:sym typeface="Tahoma"/>
              </a:rPr>
              <a:t>LET’S LEARN  ABOUT EACH OF  YOU</a:t>
            </a:r>
            <a:endParaRPr/>
          </a:p>
        </p:txBody>
      </p:sp>
      <p:sp>
        <p:nvSpPr>
          <p:cNvPr id="94" name="Google Shape;94;p5"/>
          <p:cNvSpPr txBox="1"/>
          <p:nvPr/>
        </p:nvSpPr>
        <p:spPr>
          <a:xfrm>
            <a:off x="1016000" y="3327365"/>
            <a:ext cx="6866890" cy="1063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7450" rIns="0" bIns="0" anchor="t" anchorCtr="0">
            <a:spAutoFit/>
          </a:bodyPr>
          <a:lstStyle/>
          <a:p>
            <a:pPr marL="12700" marR="5080" lvl="0" indent="0" algn="l" rtl="0">
              <a:lnSpc>
                <a:spcPct val="117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E8A24D"/>
                </a:solidFill>
                <a:latin typeface="Tahoma"/>
                <a:ea typeface="Tahoma"/>
                <a:cs typeface="Tahoma"/>
                <a:sym typeface="Tahoma"/>
              </a:rPr>
              <a:t>PLEASE TAKE </a:t>
            </a:r>
            <a:r>
              <a:rPr lang="en-US" sz="3400" b="1">
                <a:solidFill>
                  <a:srgbClr val="E8A24D"/>
                </a:solidFill>
                <a:latin typeface="Tahoma"/>
                <a:ea typeface="Tahoma"/>
                <a:cs typeface="Tahoma"/>
                <a:sym typeface="Tahoma"/>
              </a:rPr>
              <a:t>15 </a:t>
            </a:r>
            <a:r>
              <a:rPr lang="en-US" sz="3400">
                <a:solidFill>
                  <a:srgbClr val="E8A24D"/>
                </a:solidFill>
                <a:latin typeface="Tahoma"/>
                <a:ea typeface="Tahoma"/>
                <a:cs typeface="Tahoma"/>
                <a:sym typeface="Tahoma"/>
              </a:rPr>
              <a:t>SECONDS AND  SHARE</a:t>
            </a:r>
            <a:endParaRPr sz="3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95" name="Google Shape;9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90712" y="7115112"/>
            <a:ext cx="123825" cy="12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90712" y="7591362"/>
            <a:ext cx="123825" cy="12382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5"/>
          <p:cNvSpPr txBox="1"/>
          <p:nvPr/>
        </p:nvSpPr>
        <p:spPr>
          <a:xfrm>
            <a:off x="1028700" y="5438346"/>
            <a:ext cx="7734300" cy="2371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0325" rIns="0" bIns="0" anchor="t" anchorCtr="0">
            <a:spAutoFit/>
          </a:bodyPr>
          <a:lstStyle/>
          <a:p>
            <a:pPr marL="526415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550"/>
              <a:buFont typeface="Noto Sans Symbols"/>
              <a:buChar char="⮚"/>
            </a:pPr>
            <a:r>
              <a:rPr lang="en-US" sz="2550" b="1">
                <a:solidFill>
                  <a:srgbClr val="E36C09"/>
                </a:solidFill>
                <a:latin typeface="Tahoma"/>
                <a:ea typeface="Tahoma"/>
                <a:cs typeface="Tahoma"/>
                <a:sym typeface="Tahoma"/>
              </a:rPr>
              <a:t>Name and Who Invited You</a:t>
            </a:r>
            <a:endParaRPr sz="2550" b="1">
              <a:solidFill>
                <a:srgbClr val="E36C09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526415" marR="0" lvl="0" indent="-514350" algn="l" rtl="0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>
                <a:srgbClr val="E36C09"/>
              </a:buClr>
              <a:buSzPts val="2550"/>
              <a:buFont typeface="Noto Sans Symbols"/>
              <a:buChar char="⮚"/>
            </a:pPr>
            <a:r>
              <a:rPr lang="en-US" sz="2550" b="1">
                <a:solidFill>
                  <a:srgbClr val="E36C09"/>
                </a:solidFill>
                <a:latin typeface="Tahoma"/>
                <a:ea typeface="Tahoma"/>
                <a:cs typeface="Tahoma"/>
                <a:sym typeface="Tahoma"/>
              </a:rPr>
              <a:t>Where you from</a:t>
            </a:r>
            <a:endParaRPr sz="2550" b="1">
              <a:solidFill>
                <a:srgbClr val="E36C09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514350" marR="668020" lvl="0" indent="-514350" algn="l" rtl="0">
              <a:lnSpc>
                <a:spcPct val="1225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550"/>
              <a:buFont typeface="Noto Sans Symbols"/>
              <a:buChar char="⮚"/>
            </a:pPr>
            <a:r>
              <a:rPr lang="en-US" sz="2550" b="1">
                <a:solidFill>
                  <a:srgbClr val="E36C09"/>
                </a:solidFill>
                <a:latin typeface="Tahoma"/>
                <a:ea typeface="Tahoma"/>
                <a:cs typeface="Tahoma"/>
                <a:sym typeface="Tahoma"/>
              </a:rPr>
              <a:t>Please share the following</a:t>
            </a:r>
            <a:r>
              <a:rPr lang="en-US" sz="1900" b="1">
                <a:solidFill>
                  <a:srgbClr val="E36C09"/>
                </a:solidFill>
                <a:latin typeface="Tahoma"/>
                <a:ea typeface="Tahoma"/>
                <a:cs typeface="Tahoma"/>
                <a:sym typeface="Tahoma"/>
              </a:rPr>
              <a:t>:  </a:t>
            </a:r>
            <a:r>
              <a:rPr lang="en-US" sz="2550" b="1">
                <a:solidFill>
                  <a:srgbClr val="E36C09"/>
                </a:solidFill>
                <a:latin typeface="Tahoma"/>
                <a:ea typeface="Tahoma"/>
                <a:cs typeface="Tahoma"/>
                <a:sym typeface="Tahoma"/>
              </a:rPr>
              <a:t>What you</a:t>
            </a:r>
            <a:r>
              <a:rPr lang="en-US" sz="1900" b="1">
                <a:solidFill>
                  <a:srgbClr val="E36C09"/>
                </a:solidFill>
                <a:latin typeface="Tahoma"/>
                <a:ea typeface="Tahoma"/>
                <a:cs typeface="Tahoma"/>
                <a:sym typeface="Tahoma"/>
              </a:rPr>
              <a:t>'</a:t>
            </a:r>
            <a:r>
              <a:rPr lang="en-US" sz="2550" b="1">
                <a:solidFill>
                  <a:srgbClr val="E36C09"/>
                </a:solidFill>
                <a:latin typeface="Tahoma"/>
                <a:ea typeface="Tahoma"/>
                <a:cs typeface="Tahoma"/>
                <a:sym typeface="Tahoma"/>
              </a:rPr>
              <a:t>d like to learn today</a:t>
            </a:r>
            <a:endParaRPr sz="2550" b="1">
              <a:solidFill>
                <a:srgbClr val="E36C09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109980" marR="5080" lvl="0" indent="-514350" algn="l" rtl="0">
              <a:lnSpc>
                <a:spcPct val="1225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550"/>
              <a:buFont typeface="Noto Sans Symbols"/>
              <a:buChar char="⮚"/>
            </a:pPr>
            <a:r>
              <a:rPr lang="en-US" sz="2550" b="1">
                <a:solidFill>
                  <a:srgbClr val="E36C09"/>
                </a:solidFill>
                <a:latin typeface="Tahoma"/>
                <a:ea typeface="Tahoma"/>
                <a:cs typeface="Tahoma"/>
                <a:sym typeface="Tahoma"/>
              </a:rPr>
              <a:t>How our Products have Impacted  you</a:t>
            </a:r>
            <a:endParaRPr sz="2550" b="1">
              <a:solidFill>
                <a:srgbClr val="E36C0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8" name="Google Shape;98;p5"/>
          <p:cNvSpPr/>
          <p:nvPr/>
        </p:nvSpPr>
        <p:spPr>
          <a:xfrm>
            <a:off x="1028700" y="4858639"/>
            <a:ext cx="971550" cy="190500"/>
          </a:xfrm>
          <a:custGeom>
            <a:avLst/>
            <a:gdLst/>
            <a:ahLst/>
            <a:cxnLst/>
            <a:rect l="l" t="t" r="r" b="b"/>
            <a:pathLst>
              <a:path w="971550" h="190500" extrusionOk="0">
                <a:moveTo>
                  <a:pt x="971549" y="190499"/>
                </a:moveTo>
                <a:lnTo>
                  <a:pt x="0" y="190499"/>
                </a:lnTo>
                <a:lnTo>
                  <a:pt x="0" y="0"/>
                </a:lnTo>
                <a:lnTo>
                  <a:pt x="971549" y="0"/>
                </a:lnTo>
                <a:lnTo>
                  <a:pt x="971549" y="190499"/>
                </a:lnTo>
                <a:close/>
              </a:path>
            </a:pathLst>
          </a:custGeom>
          <a:solidFill>
            <a:srgbClr val="54692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803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444" y="2628902"/>
            <a:ext cx="3248024" cy="232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1631" y="2628902"/>
            <a:ext cx="2886074" cy="232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56006" y="2628902"/>
            <a:ext cx="3114674" cy="232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1075" y="2628902"/>
            <a:ext cx="3038475" cy="232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839694" y="2628902"/>
            <a:ext cx="3114674" cy="232363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6"/>
          <p:cNvSpPr txBox="1">
            <a:spLocks noGrp="1"/>
          </p:cNvSpPr>
          <p:nvPr>
            <p:ph type="title"/>
          </p:nvPr>
        </p:nvSpPr>
        <p:spPr>
          <a:xfrm>
            <a:off x="550744" y="1011431"/>
            <a:ext cx="3790950" cy="66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FFDE58"/>
                </a:solidFill>
                <a:latin typeface="Tahoma"/>
                <a:ea typeface="Tahoma"/>
                <a:cs typeface="Tahoma"/>
                <a:sym typeface="Tahoma"/>
              </a:rPr>
              <a:t>WHO WE ARE</a:t>
            </a:r>
            <a:endParaRPr sz="42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0" name="Google Shape;110;p6"/>
          <p:cNvSpPr txBox="1"/>
          <p:nvPr/>
        </p:nvSpPr>
        <p:spPr>
          <a:xfrm>
            <a:off x="679826" y="5315597"/>
            <a:ext cx="2869565" cy="266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12700" marR="5080" lvl="0" indent="0" algn="l" rtl="0">
              <a:lnSpc>
                <a:spcPct val="1008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dirty="0">
                <a:solidFill>
                  <a:srgbClr val="FFDE58"/>
                </a:solidFill>
                <a:latin typeface="Calibri"/>
                <a:ea typeface="Calibri"/>
                <a:cs typeface="Calibri"/>
                <a:sym typeface="Calibri"/>
              </a:rPr>
              <a:t>SHOP.COM</a:t>
            </a:r>
          </a:p>
          <a:p>
            <a:pPr marL="12700" marR="5080" lvl="0" indent="0" algn="l" rtl="0">
              <a:lnSpc>
                <a:spcPct val="1008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dirty="0">
                <a:solidFill>
                  <a:srgbClr val="FFDE58"/>
                </a:solidFill>
                <a:latin typeface="Calibri"/>
                <a:ea typeface="Calibri"/>
                <a:cs typeface="Calibri"/>
                <a:sym typeface="Calibri"/>
              </a:rPr>
              <a:t>PARENT  COMPANY:  MARKET  AMERICA  WORLDWIDE</a:t>
            </a:r>
            <a:endParaRPr sz="28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6"/>
          <p:cNvSpPr txBox="1"/>
          <p:nvPr/>
        </p:nvSpPr>
        <p:spPr>
          <a:xfrm>
            <a:off x="4065850" y="5647879"/>
            <a:ext cx="2779395" cy="1766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50" rIns="0" bIns="0" anchor="t" anchorCtr="0">
            <a:spAutoFit/>
          </a:bodyPr>
          <a:lstStyle/>
          <a:p>
            <a:pPr marL="12700" marR="5080" lvl="0" indent="0" algn="l" rtl="0">
              <a:lnSpc>
                <a:spcPct val="1026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DE58"/>
                </a:solidFill>
                <a:latin typeface="Calibri"/>
                <a:ea typeface="Calibri"/>
                <a:cs typeface="Calibri"/>
                <a:sym typeface="Calibri"/>
              </a:rPr>
              <a:t>FOUNDED IN  1992 BASED IN  GREENSBORO,  NC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6"/>
          <p:cNvSpPr txBox="1"/>
          <p:nvPr/>
        </p:nvSpPr>
        <p:spPr>
          <a:xfrm>
            <a:off x="7150226" y="5553057"/>
            <a:ext cx="2848610" cy="3081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50" rIns="0" bIns="0" anchor="t" anchorCtr="0">
            <a:spAutoFit/>
          </a:bodyPr>
          <a:lstStyle/>
          <a:p>
            <a:pPr marL="12700" marR="5080" lvl="0" indent="0" algn="l" rtl="0">
              <a:lnSpc>
                <a:spcPct val="1026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DE58"/>
                </a:solidFill>
                <a:latin typeface="Calibri"/>
                <a:ea typeface="Calibri"/>
                <a:cs typeface="Calibri"/>
                <a:sym typeface="Calibri"/>
              </a:rPr>
              <a:t>PRODUCT  BROKERAGE  AND INTERNET  MARKETING  COMPANY  POWERED BY  PEOPLE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6"/>
          <p:cNvSpPr txBox="1"/>
          <p:nvPr/>
        </p:nvSpPr>
        <p:spPr>
          <a:xfrm>
            <a:off x="10515295" y="5429232"/>
            <a:ext cx="2704465" cy="310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50" rIns="0" bIns="0" anchor="t" anchorCtr="0">
            <a:spAutoFit/>
          </a:bodyPr>
          <a:lstStyle/>
          <a:p>
            <a:pPr marL="12700" marR="5080" lvl="0" indent="0" algn="l" rtl="0">
              <a:lnSpc>
                <a:spcPct val="1026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DE58"/>
                </a:solidFill>
                <a:latin typeface="Calibri"/>
                <a:ea typeface="Calibri"/>
                <a:cs typeface="Calibri"/>
                <a:sym typeface="Calibri"/>
              </a:rPr>
              <a:t>RECOGNITIONS INCLUD TORCH  AWARD AND  A+ RATING  FROM BETTER  BUSINESS  BUREAU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6"/>
          <p:cNvSpPr txBox="1"/>
          <p:nvPr/>
        </p:nvSpPr>
        <p:spPr>
          <a:xfrm>
            <a:off x="13946954" y="5429232"/>
            <a:ext cx="1975485" cy="3081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50" rIns="0" bIns="0" anchor="t" anchorCtr="0">
            <a:spAutoFit/>
          </a:bodyPr>
          <a:lstStyle/>
          <a:p>
            <a:pPr marL="12700" marR="5080" lvl="0" indent="0" algn="l" rtl="0">
              <a:lnSpc>
                <a:spcPct val="1026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DE58"/>
                </a:solidFill>
                <a:latin typeface="Calibri"/>
                <a:ea typeface="Calibri"/>
                <a:cs typeface="Calibri"/>
                <a:sym typeface="Calibri"/>
              </a:rPr>
              <a:t>MULTIPLE  PRODUCT  DIVISIONS  ACROSS  BILLION  DOLLAR  INDUSTRIES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"/>
          <p:cNvSpPr/>
          <p:nvPr/>
        </p:nvSpPr>
        <p:spPr>
          <a:xfrm>
            <a:off x="17581481" y="164"/>
            <a:ext cx="704850" cy="10287000"/>
          </a:xfrm>
          <a:custGeom>
            <a:avLst/>
            <a:gdLst/>
            <a:ahLst/>
            <a:cxnLst/>
            <a:rect l="l" t="t" r="r" b="b"/>
            <a:pathLst>
              <a:path w="704850" h="10287000" extrusionOk="0">
                <a:moveTo>
                  <a:pt x="0" y="0"/>
                </a:moveTo>
                <a:lnTo>
                  <a:pt x="704849" y="0"/>
                </a:lnTo>
                <a:lnTo>
                  <a:pt x="704849" y="10286834"/>
                </a:lnTo>
                <a:lnTo>
                  <a:pt x="0" y="10286834"/>
                </a:lnTo>
                <a:lnTo>
                  <a:pt x="0" y="0"/>
                </a:lnTo>
                <a:close/>
              </a:path>
            </a:pathLst>
          </a:custGeom>
          <a:solidFill>
            <a:srgbClr val="54692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8700" y="488600"/>
            <a:ext cx="15278101" cy="927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11850" y="1431375"/>
            <a:ext cx="7341074" cy="861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7575" y="2304475"/>
            <a:ext cx="9336700" cy="7624574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8"/>
          <p:cNvSpPr/>
          <p:nvPr/>
        </p:nvSpPr>
        <p:spPr>
          <a:xfrm>
            <a:off x="17581481" y="165"/>
            <a:ext cx="704850" cy="10287000"/>
          </a:xfrm>
          <a:custGeom>
            <a:avLst/>
            <a:gdLst/>
            <a:ahLst/>
            <a:cxnLst/>
            <a:rect l="l" t="t" r="r" b="b"/>
            <a:pathLst>
              <a:path w="704850" h="10287000" extrusionOk="0">
                <a:moveTo>
                  <a:pt x="0" y="0"/>
                </a:moveTo>
                <a:lnTo>
                  <a:pt x="704849" y="0"/>
                </a:lnTo>
                <a:lnTo>
                  <a:pt x="704849" y="10286834"/>
                </a:lnTo>
                <a:lnTo>
                  <a:pt x="0" y="10286834"/>
                </a:lnTo>
                <a:lnTo>
                  <a:pt x="0" y="0"/>
                </a:lnTo>
                <a:close/>
              </a:path>
            </a:pathLst>
          </a:custGeom>
          <a:solidFill>
            <a:srgbClr val="54692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8"/>
          <p:cNvSpPr txBox="1"/>
          <p:nvPr/>
        </p:nvSpPr>
        <p:spPr>
          <a:xfrm>
            <a:off x="1030498" y="897740"/>
            <a:ext cx="70287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0625" rIns="0" bIns="0" anchor="t" anchorCtr="0">
            <a:spAutoFit/>
          </a:bodyPr>
          <a:lstStyle/>
          <a:p>
            <a:pPr marL="1542415" marR="5080" lvl="0" indent="-153035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8A24D"/>
                </a:solidFill>
                <a:latin typeface="Tahoma"/>
                <a:ea typeface="Tahoma"/>
                <a:cs typeface="Tahoma"/>
                <a:sym typeface="Tahoma"/>
              </a:rPr>
              <a:t>Pharmaceuticals CAN Deplete  Critical nutrients</a:t>
            </a:r>
            <a:endParaRPr sz="36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9" name="Google Shape;129;p8"/>
          <p:cNvSpPr txBox="1">
            <a:spLocks noGrp="1"/>
          </p:cNvSpPr>
          <p:nvPr>
            <p:ph type="ctrTitle"/>
          </p:nvPr>
        </p:nvSpPr>
        <p:spPr>
          <a:xfrm>
            <a:off x="10124225" y="510675"/>
            <a:ext cx="63636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0477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Physicians Desk Reference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9"/>
          <p:cNvGrpSpPr/>
          <p:nvPr/>
        </p:nvGrpSpPr>
        <p:grpSpPr>
          <a:xfrm>
            <a:off x="0" y="1"/>
            <a:ext cx="18288000" cy="10286998"/>
            <a:chOff x="0" y="1"/>
            <a:chExt cx="18288000" cy="10286998"/>
          </a:xfrm>
        </p:grpSpPr>
        <p:pic>
          <p:nvPicPr>
            <p:cNvPr id="135" name="Google Shape;135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"/>
              <a:ext cx="18287999" cy="102869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6" name="Google Shape;136;p9"/>
            <p:cNvSpPr/>
            <p:nvPr/>
          </p:nvSpPr>
          <p:spPr>
            <a:xfrm>
              <a:off x="0" y="9366249"/>
              <a:ext cx="18288000" cy="920750"/>
            </a:xfrm>
            <a:custGeom>
              <a:avLst/>
              <a:gdLst/>
              <a:ahLst/>
              <a:cxnLst/>
              <a:rect l="l" t="t" r="r" b="b"/>
              <a:pathLst>
                <a:path w="18288000" h="920750" extrusionOk="0">
                  <a:moveTo>
                    <a:pt x="18287998" y="920750"/>
                  </a:moveTo>
                  <a:lnTo>
                    <a:pt x="0" y="920750"/>
                  </a:lnTo>
                  <a:lnTo>
                    <a:pt x="0" y="0"/>
                  </a:lnTo>
                  <a:lnTo>
                    <a:pt x="18287998" y="0"/>
                  </a:lnTo>
                  <a:lnTo>
                    <a:pt x="18287998" y="920750"/>
                  </a:lnTo>
                  <a:close/>
                </a:path>
              </a:pathLst>
            </a:custGeom>
            <a:solidFill>
              <a:srgbClr val="54692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3515639" y="5331281"/>
            <a:ext cx="10146030" cy="97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2385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LET’S WATCH A SHORT VIDEO</a:t>
            </a:r>
            <a:endParaRPr sz="4200"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8" name="Google Shape;138;p9"/>
          <p:cNvSpPr/>
          <p:nvPr/>
        </p:nvSpPr>
        <p:spPr>
          <a:xfrm>
            <a:off x="7437104" y="2657622"/>
            <a:ext cx="2299970" cy="2299970"/>
          </a:xfrm>
          <a:custGeom>
            <a:avLst/>
            <a:gdLst/>
            <a:ahLst/>
            <a:cxnLst/>
            <a:rect l="l" t="t" r="r" b="b"/>
            <a:pathLst>
              <a:path w="2299970" h="2299970" extrusionOk="0">
                <a:moveTo>
                  <a:pt x="1149899" y="2299799"/>
                </a:moveTo>
                <a:lnTo>
                  <a:pt x="1101289" y="2298790"/>
                </a:lnTo>
                <a:lnTo>
                  <a:pt x="1053192" y="2295790"/>
                </a:lnTo>
                <a:lnTo>
                  <a:pt x="1005651" y="2290840"/>
                </a:lnTo>
                <a:lnTo>
                  <a:pt x="958703" y="2283978"/>
                </a:lnTo>
                <a:lnTo>
                  <a:pt x="912390" y="2275246"/>
                </a:lnTo>
                <a:lnTo>
                  <a:pt x="866751" y="2264682"/>
                </a:lnTo>
                <a:lnTo>
                  <a:pt x="821826" y="2252327"/>
                </a:lnTo>
                <a:lnTo>
                  <a:pt x="777654" y="2238220"/>
                </a:lnTo>
                <a:lnTo>
                  <a:pt x="734277" y="2222402"/>
                </a:lnTo>
                <a:lnTo>
                  <a:pt x="691733" y="2204912"/>
                </a:lnTo>
                <a:lnTo>
                  <a:pt x="650063" y="2185791"/>
                </a:lnTo>
                <a:lnTo>
                  <a:pt x="609306" y="2165077"/>
                </a:lnTo>
                <a:lnTo>
                  <a:pt x="569503" y="2142812"/>
                </a:lnTo>
                <a:lnTo>
                  <a:pt x="530693" y="2119035"/>
                </a:lnTo>
                <a:lnTo>
                  <a:pt x="492917" y="2093785"/>
                </a:lnTo>
                <a:lnTo>
                  <a:pt x="456213" y="2067104"/>
                </a:lnTo>
                <a:lnTo>
                  <a:pt x="420623" y="2039029"/>
                </a:lnTo>
                <a:lnTo>
                  <a:pt x="386185" y="2009603"/>
                </a:lnTo>
                <a:lnTo>
                  <a:pt x="352941" y="1978864"/>
                </a:lnTo>
                <a:lnTo>
                  <a:pt x="320929" y="1946852"/>
                </a:lnTo>
                <a:lnTo>
                  <a:pt x="290190" y="1913608"/>
                </a:lnTo>
                <a:lnTo>
                  <a:pt x="260763" y="1879171"/>
                </a:lnTo>
                <a:lnTo>
                  <a:pt x="232689" y="1843581"/>
                </a:lnTo>
                <a:lnTo>
                  <a:pt x="206007" y="1806878"/>
                </a:lnTo>
                <a:lnTo>
                  <a:pt x="180757" y="1769101"/>
                </a:lnTo>
                <a:lnTo>
                  <a:pt x="156980" y="1730292"/>
                </a:lnTo>
                <a:lnTo>
                  <a:pt x="134715" y="1690489"/>
                </a:lnTo>
                <a:lnTo>
                  <a:pt x="114001" y="1649733"/>
                </a:lnTo>
                <a:lnTo>
                  <a:pt x="94880" y="1608063"/>
                </a:lnTo>
                <a:lnTo>
                  <a:pt x="77391" y="1565520"/>
                </a:lnTo>
                <a:lnTo>
                  <a:pt x="61573" y="1522143"/>
                </a:lnTo>
                <a:lnTo>
                  <a:pt x="47466" y="1477972"/>
                </a:lnTo>
                <a:lnTo>
                  <a:pt x="35112" y="1433047"/>
                </a:lnTo>
                <a:lnTo>
                  <a:pt x="24548" y="1387408"/>
                </a:lnTo>
                <a:lnTo>
                  <a:pt x="15816" y="1341095"/>
                </a:lnTo>
                <a:lnTo>
                  <a:pt x="8955" y="1294147"/>
                </a:lnTo>
                <a:lnTo>
                  <a:pt x="4006" y="1246606"/>
                </a:lnTo>
                <a:lnTo>
                  <a:pt x="1007" y="1198510"/>
                </a:lnTo>
                <a:lnTo>
                  <a:pt x="0" y="1149899"/>
                </a:lnTo>
                <a:lnTo>
                  <a:pt x="1008" y="1101288"/>
                </a:lnTo>
                <a:lnTo>
                  <a:pt x="4008" y="1053191"/>
                </a:lnTo>
                <a:lnTo>
                  <a:pt x="8958" y="1005648"/>
                </a:lnTo>
                <a:lnTo>
                  <a:pt x="15820" y="958700"/>
                </a:lnTo>
                <a:lnTo>
                  <a:pt x="24552" y="912386"/>
                </a:lnTo>
                <a:lnTo>
                  <a:pt x="35116" y="866747"/>
                </a:lnTo>
                <a:lnTo>
                  <a:pt x="47471" y="821822"/>
                </a:lnTo>
                <a:lnTo>
                  <a:pt x="61578" y="777650"/>
                </a:lnTo>
                <a:lnTo>
                  <a:pt x="77396" y="734273"/>
                </a:lnTo>
                <a:lnTo>
                  <a:pt x="94886" y="691729"/>
                </a:lnTo>
                <a:lnTo>
                  <a:pt x="114008" y="650059"/>
                </a:lnTo>
                <a:lnTo>
                  <a:pt x="134721" y="609303"/>
                </a:lnTo>
                <a:lnTo>
                  <a:pt x="156986" y="569500"/>
                </a:lnTo>
                <a:lnTo>
                  <a:pt x="180764" y="530691"/>
                </a:lnTo>
                <a:lnTo>
                  <a:pt x="206013" y="492914"/>
                </a:lnTo>
                <a:lnTo>
                  <a:pt x="232695" y="456211"/>
                </a:lnTo>
                <a:lnTo>
                  <a:pt x="260769" y="420621"/>
                </a:lnTo>
                <a:lnTo>
                  <a:pt x="290195" y="386184"/>
                </a:lnTo>
                <a:lnTo>
                  <a:pt x="320934" y="352940"/>
                </a:lnTo>
                <a:lnTo>
                  <a:pt x="352946" y="320929"/>
                </a:lnTo>
                <a:lnTo>
                  <a:pt x="386190" y="290190"/>
                </a:lnTo>
                <a:lnTo>
                  <a:pt x="420627" y="260764"/>
                </a:lnTo>
                <a:lnTo>
                  <a:pt x="456217" y="232691"/>
                </a:lnTo>
                <a:lnTo>
                  <a:pt x="492920" y="206009"/>
                </a:lnTo>
                <a:lnTo>
                  <a:pt x="530697" y="180760"/>
                </a:lnTo>
                <a:lnTo>
                  <a:pt x="569506" y="156983"/>
                </a:lnTo>
                <a:lnTo>
                  <a:pt x="609309" y="134718"/>
                </a:lnTo>
                <a:lnTo>
                  <a:pt x="650065" y="114005"/>
                </a:lnTo>
                <a:lnTo>
                  <a:pt x="691735" y="94884"/>
                </a:lnTo>
                <a:lnTo>
                  <a:pt x="734279" y="77395"/>
                </a:lnTo>
                <a:lnTo>
                  <a:pt x="777656" y="61577"/>
                </a:lnTo>
                <a:lnTo>
                  <a:pt x="821827" y="47470"/>
                </a:lnTo>
                <a:lnTo>
                  <a:pt x="866752" y="35115"/>
                </a:lnTo>
                <a:lnTo>
                  <a:pt x="912391" y="24552"/>
                </a:lnTo>
                <a:lnTo>
                  <a:pt x="958704" y="15819"/>
                </a:lnTo>
                <a:lnTo>
                  <a:pt x="1005651" y="8958"/>
                </a:lnTo>
                <a:lnTo>
                  <a:pt x="1053193" y="4008"/>
                </a:lnTo>
                <a:lnTo>
                  <a:pt x="1101292" y="1008"/>
                </a:lnTo>
                <a:lnTo>
                  <a:pt x="1149899" y="0"/>
                </a:lnTo>
                <a:lnTo>
                  <a:pt x="1198506" y="1008"/>
                </a:lnTo>
                <a:lnTo>
                  <a:pt x="1246596" y="4008"/>
                </a:lnTo>
                <a:lnTo>
                  <a:pt x="1294134" y="8958"/>
                </a:lnTo>
                <a:lnTo>
                  <a:pt x="1341077" y="15820"/>
                </a:lnTo>
                <a:lnTo>
                  <a:pt x="1387387" y="24552"/>
                </a:lnTo>
                <a:lnTo>
                  <a:pt x="1433024" y="35116"/>
                </a:lnTo>
                <a:lnTo>
                  <a:pt x="1477946" y="47471"/>
                </a:lnTo>
                <a:lnTo>
                  <a:pt x="1522115" y="61578"/>
                </a:lnTo>
                <a:lnTo>
                  <a:pt x="1565491" y="77396"/>
                </a:lnTo>
                <a:lnTo>
                  <a:pt x="1608033" y="94886"/>
                </a:lnTo>
                <a:lnTo>
                  <a:pt x="1649702" y="114007"/>
                </a:lnTo>
                <a:lnTo>
                  <a:pt x="1690458" y="134721"/>
                </a:lnTo>
                <a:lnTo>
                  <a:pt x="1730261" y="156986"/>
                </a:lnTo>
                <a:lnTo>
                  <a:pt x="1769071" y="180763"/>
                </a:lnTo>
                <a:lnTo>
                  <a:pt x="1806847" y="206013"/>
                </a:lnTo>
                <a:lnTo>
                  <a:pt x="1843551" y="232695"/>
                </a:lnTo>
                <a:lnTo>
                  <a:pt x="1879142" y="260769"/>
                </a:lnTo>
                <a:lnTo>
                  <a:pt x="1913580" y="290195"/>
                </a:lnTo>
                <a:lnTo>
                  <a:pt x="1946826" y="320934"/>
                </a:lnTo>
                <a:lnTo>
                  <a:pt x="1978839" y="352946"/>
                </a:lnTo>
                <a:lnTo>
                  <a:pt x="2009579" y="386190"/>
                </a:lnTo>
                <a:lnTo>
                  <a:pt x="2039007" y="420627"/>
                </a:lnTo>
                <a:lnTo>
                  <a:pt x="2067083" y="456217"/>
                </a:lnTo>
                <a:lnTo>
                  <a:pt x="2093766" y="492920"/>
                </a:lnTo>
                <a:lnTo>
                  <a:pt x="2109556" y="516543"/>
                </a:lnTo>
                <a:lnTo>
                  <a:pt x="718336" y="516543"/>
                </a:lnTo>
                <a:lnTo>
                  <a:pt x="668958" y="520966"/>
                </a:lnTo>
                <a:lnTo>
                  <a:pt x="622493" y="533719"/>
                </a:lnTo>
                <a:lnTo>
                  <a:pt x="579715" y="554026"/>
                </a:lnTo>
                <a:lnTo>
                  <a:pt x="541396" y="581113"/>
                </a:lnTo>
                <a:lnTo>
                  <a:pt x="508310" y="614205"/>
                </a:lnTo>
                <a:lnTo>
                  <a:pt x="481230" y="652526"/>
                </a:lnTo>
                <a:lnTo>
                  <a:pt x="460930" y="695302"/>
                </a:lnTo>
                <a:lnTo>
                  <a:pt x="448183" y="741757"/>
                </a:lnTo>
                <a:lnTo>
                  <a:pt x="443763" y="791116"/>
                </a:lnTo>
                <a:lnTo>
                  <a:pt x="447835" y="838464"/>
                </a:lnTo>
                <a:lnTo>
                  <a:pt x="459595" y="883156"/>
                </a:lnTo>
                <a:lnTo>
                  <a:pt x="478358" y="924513"/>
                </a:lnTo>
                <a:lnTo>
                  <a:pt x="503441" y="961859"/>
                </a:lnTo>
                <a:lnTo>
                  <a:pt x="534158" y="994517"/>
                </a:lnTo>
                <a:lnTo>
                  <a:pt x="569826" y="1021808"/>
                </a:lnTo>
                <a:lnTo>
                  <a:pt x="609759" y="1043055"/>
                </a:lnTo>
                <a:lnTo>
                  <a:pt x="653274" y="1057581"/>
                </a:lnTo>
                <a:lnTo>
                  <a:pt x="699685" y="1064708"/>
                </a:lnTo>
                <a:lnTo>
                  <a:pt x="750800" y="1129145"/>
                </a:lnTo>
                <a:lnTo>
                  <a:pt x="541855" y="1129145"/>
                </a:lnTo>
                <a:lnTo>
                  <a:pt x="541855" y="1783326"/>
                </a:lnTo>
                <a:lnTo>
                  <a:pt x="2109509" y="1783326"/>
                </a:lnTo>
                <a:lnTo>
                  <a:pt x="2093766" y="1806878"/>
                </a:lnTo>
                <a:lnTo>
                  <a:pt x="2067083" y="1843581"/>
                </a:lnTo>
                <a:lnTo>
                  <a:pt x="2039007" y="1879171"/>
                </a:lnTo>
                <a:lnTo>
                  <a:pt x="2009579" y="1913608"/>
                </a:lnTo>
                <a:lnTo>
                  <a:pt x="1978839" y="1946852"/>
                </a:lnTo>
                <a:lnTo>
                  <a:pt x="1946826" y="1978864"/>
                </a:lnTo>
                <a:lnTo>
                  <a:pt x="1913580" y="2009603"/>
                </a:lnTo>
                <a:lnTo>
                  <a:pt x="1879142" y="2039029"/>
                </a:lnTo>
                <a:lnTo>
                  <a:pt x="1843551" y="2067104"/>
                </a:lnTo>
                <a:lnTo>
                  <a:pt x="1806847" y="2093785"/>
                </a:lnTo>
                <a:lnTo>
                  <a:pt x="1769071" y="2119035"/>
                </a:lnTo>
                <a:lnTo>
                  <a:pt x="1730261" y="2142812"/>
                </a:lnTo>
                <a:lnTo>
                  <a:pt x="1690458" y="2165077"/>
                </a:lnTo>
                <a:lnTo>
                  <a:pt x="1649702" y="2185791"/>
                </a:lnTo>
                <a:lnTo>
                  <a:pt x="1608033" y="2204912"/>
                </a:lnTo>
                <a:lnTo>
                  <a:pt x="1565491" y="2222402"/>
                </a:lnTo>
                <a:lnTo>
                  <a:pt x="1522115" y="2238220"/>
                </a:lnTo>
                <a:lnTo>
                  <a:pt x="1477946" y="2252327"/>
                </a:lnTo>
                <a:lnTo>
                  <a:pt x="1433024" y="2264682"/>
                </a:lnTo>
                <a:lnTo>
                  <a:pt x="1387387" y="2275246"/>
                </a:lnTo>
                <a:lnTo>
                  <a:pt x="1341077" y="2283978"/>
                </a:lnTo>
                <a:lnTo>
                  <a:pt x="1294134" y="2290840"/>
                </a:lnTo>
                <a:lnTo>
                  <a:pt x="1246596" y="2295790"/>
                </a:lnTo>
                <a:lnTo>
                  <a:pt x="1198505" y="2298790"/>
                </a:lnTo>
                <a:lnTo>
                  <a:pt x="1149899" y="2299799"/>
                </a:lnTo>
                <a:close/>
              </a:path>
              <a:path w="2299970" h="2299970" extrusionOk="0">
                <a:moveTo>
                  <a:pt x="1158944" y="1129145"/>
                </a:moveTo>
                <a:lnTo>
                  <a:pt x="904634" y="1129145"/>
                </a:lnTo>
                <a:lnTo>
                  <a:pt x="833887" y="1039887"/>
                </a:lnTo>
                <a:lnTo>
                  <a:pt x="878236" y="1013947"/>
                </a:lnTo>
                <a:lnTo>
                  <a:pt x="916793" y="980471"/>
                </a:lnTo>
                <a:lnTo>
                  <a:pt x="948544" y="940454"/>
                </a:lnTo>
                <a:lnTo>
                  <a:pt x="972478" y="894893"/>
                </a:lnTo>
                <a:lnTo>
                  <a:pt x="987580" y="844782"/>
                </a:lnTo>
                <a:lnTo>
                  <a:pt x="992840" y="791116"/>
                </a:lnTo>
                <a:lnTo>
                  <a:pt x="988417" y="741757"/>
                </a:lnTo>
                <a:lnTo>
                  <a:pt x="975664" y="695302"/>
                </a:lnTo>
                <a:lnTo>
                  <a:pt x="955359" y="652526"/>
                </a:lnTo>
                <a:lnTo>
                  <a:pt x="928275" y="614205"/>
                </a:lnTo>
                <a:lnTo>
                  <a:pt x="895190" y="581113"/>
                </a:lnTo>
                <a:lnTo>
                  <a:pt x="856877" y="554026"/>
                </a:lnTo>
                <a:lnTo>
                  <a:pt x="814114" y="533719"/>
                </a:lnTo>
                <a:lnTo>
                  <a:pt x="767675" y="520966"/>
                </a:lnTo>
                <a:lnTo>
                  <a:pt x="718336" y="516543"/>
                </a:lnTo>
                <a:lnTo>
                  <a:pt x="1345242" y="516543"/>
                </a:lnTo>
                <a:lnTo>
                  <a:pt x="1295903" y="520966"/>
                </a:lnTo>
                <a:lnTo>
                  <a:pt x="1249464" y="533719"/>
                </a:lnTo>
                <a:lnTo>
                  <a:pt x="1206701" y="554026"/>
                </a:lnTo>
                <a:lnTo>
                  <a:pt x="1168388" y="581113"/>
                </a:lnTo>
                <a:lnTo>
                  <a:pt x="1135303" y="614205"/>
                </a:lnTo>
                <a:lnTo>
                  <a:pt x="1108219" y="652526"/>
                </a:lnTo>
                <a:lnTo>
                  <a:pt x="1087914" y="695302"/>
                </a:lnTo>
                <a:lnTo>
                  <a:pt x="1075161" y="741757"/>
                </a:lnTo>
                <a:lnTo>
                  <a:pt x="1070738" y="791116"/>
                </a:lnTo>
                <a:lnTo>
                  <a:pt x="1075993" y="844782"/>
                </a:lnTo>
                <a:lnTo>
                  <a:pt x="1091082" y="894893"/>
                </a:lnTo>
                <a:lnTo>
                  <a:pt x="1114999" y="940454"/>
                </a:lnTo>
                <a:lnTo>
                  <a:pt x="1146734" y="980471"/>
                </a:lnTo>
                <a:lnTo>
                  <a:pt x="1185277" y="1013947"/>
                </a:lnTo>
                <a:lnTo>
                  <a:pt x="1229621" y="1039887"/>
                </a:lnTo>
                <a:lnTo>
                  <a:pt x="1158944" y="1129145"/>
                </a:lnTo>
                <a:close/>
              </a:path>
              <a:path w="2299970" h="2299970" extrusionOk="0">
                <a:moveTo>
                  <a:pt x="1475167" y="1306187"/>
                </a:moveTo>
                <a:lnTo>
                  <a:pt x="1475167" y="1129145"/>
                </a:lnTo>
                <a:lnTo>
                  <a:pt x="1312778" y="1129145"/>
                </a:lnTo>
                <a:lnTo>
                  <a:pt x="1363823" y="1064708"/>
                </a:lnTo>
                <a:lnTo>
                  <a:pt x="1410234" y="1057581"/>
                </a:lnTo>
                <a:lnTo>
                  <a:pt x="1453749" y="1043055"/>
                </a:lnTo>
                <a:lnTo>
                  <a:pt x="1493682" y="1021808"/>
                </a:lnTo>
                <a:lnTo>
                  <a:pt x="1529350" y="994517"/>
                </a:lnTo>
                <a:lnTo>
                  <a:pt x="1560067" y="961859"/>
                </a:lnTo>
                <a:lnTo>
                  <a:pt x="1585150" y="924513"/>
                </a:lnTo>
                <a:lnTo>
                  <a:pt x="1603913" y="883156"/>
                </a:lnTo>
                <a:lnTo>
                  <a:pt x="1615673" y="838464"/>
                </a:lnTo>
                <a:lnTo>
                  <a:pt x="1619745" y="791116"/>
                </a:lnTo>
                <a:lnTo>
                  <a:pt x="1615325" y="741757"/>
                </a:lnTo>
                <a:lnTo>
                  <a:pt x="1602578" y="695302"/>
                </a:lnTo>
                <a:lnTo>
                  <a:pt x="1582280" y="652526"/>
                </a:lnTo>
                <a:lnTo>
                  <a:pt x="1555204" y="614205"/>
                </a:lnTo>
                <a:lnTo>
                  <a:pt x="1522124" y="581113"/>
                </a:lnTo>
                <a:lnTo>
                  <a:pt x="1483814" y="554026"/>
                </a:lnTo>
                <a:lnTo>
                  <a:pt x="1441048" y="533719"/>
                </a:lnTo>
                <a:lnTo>
                  <a:pt x="1394599" y="520966"/>
                </a:lnTo>
                <a:lnTo>
                  <a:pt x="1345242" y="516543"/>
                </a:lnTo>
                <a:lnTo>
                  <a:pt x="2109556" y="516543"/>
                </a:lnTo>
                <a:lnTo>
                  <a:pt x="2142796" y="569506"/>
                </a:lnTo>
                <a:lnTo>
                  <a:pt x="2165064" y="609309"/>
                </a:lnTo>
                <a:lnTo>
                  <a:pt x="2185779" y="650065"/>
                </a:lnTo>
                <a:lnTo>
                  <a:pt x="2204902" y="691735"/>
                </a:lnTo>
                <a:lnTo>
                  <a:pt x="2222393" y="734278"/>
                </a:lnTo>
                <a:lnTo>
                  <a:pt x="2238213" y="777656"/>
                </a:lnTo>
                <a:lnTo>
                  <a:pt x="2252321" y="821827"/>
                </a:lnTo>
                <a:lnTo>
                  <a:pt x="2264678" y="866751"/>
                </a:lnTo>
                <a:lnTo>
                  <a:pt x="2275243" y="912390"/>
                </a:lnTo>
                <a:lnTo>
                  <a:pt x="2283977" y="958703"/>
                </a:lnTo>
                <a:lnTo>
                  <a:pt x="2290839" y="1005651"/>
                </a:lnTo>
                <a:lnTo>
                  <a:pt x="2295790" y="1053192"/>
                </a:lnTo>
                <a:lnTo>
                  <a:pt x="2298790" y="1101288"/>
                </a:lnTo>
                <a:lnTo>
                  <a:pt x="2299799" y="1149899"/>
                </a:lnTo>
                <a:lnTo>
                  <a:pt x="2299658" y="1156701"/>
                </a:lnTo>
                <a:lnTo>
                  <a:pt x="1856036" y="1156701"/>
                </a:lnTo>
                <a:lnTo>
                  <a:pt x="1475167" y="1306187"/>
                </a:lnTo>
                <a:close/>
              </a:path>
              <a:path w="2299970" h="2299970" extrusionOk="0">
                <a:moveTo>
                  <a:pt x="2127272" y="1755630"/>
                </a:moveTo>
                <a:lnTo>
                  <a:pt x="1856036" y="1755630"/>
                </a:lnTo>
                <a:lnTo>
                  <a:pt x="1856036" y="1156701"/>
                </a:lnTo>
                <a:lnTo>
                  <a:pt x="2299658" y="1156701"/>
                </a:lnTo>
                <a:lnTo>
                  <a:pt x="2298790" y="1198510"/>
                </a:lnTo>
                <a:lnTo>
                  <a:pt x="2295790" y="1246606"/>
                </a:lnTo>
                <a:lnTo>
                  <a:pt x="2290839" y="1294147"/>
                </a:lnTo>
                <a:lnTo>
                  <a:pt x="2283977" y="1341095"/>
                </a:lnTo>
                <a:lnTo>
                  <a:pt x="2275243" y="1387408"/>
                </a:lnTo>
                <a:lnTo>
                  <a:pt x="2264678" y="1433047"/>
                </a:lnTo>
                <a:lnTo>
                  <a:pt x="2252321" y="1477972"/>
                </a:lnTo>
                <a:lnTo>
                  <a:pt x="2238213" y="1522143"/>
                </a:lnTo>
                <a:lnTo>
                  <a:pt x="2222393" y="1565520"/>
                </a:lnTo>
                <a:lnTo>
                  <a:pt x="2204902" y="1608063"/>
                </a:lnTo>
                <a:lnTo>
                  <a:pt x="2185779" y="1649733"/>
                </a:lnTo>
                <a:lnTo>
                  <a:pt x="2165064" y="1690489"/>
                </a:lnTo>
                <a:lnTo>
                  <a:pt x="2142796" y="1730292"/>
                </a:lnTo>
                <a:lnTo>
                  <a:pt x="2127272" y="1755630"/>
                </a:lnTo>
                <a:close/>
              </a:path>
              <a:path w="2299970" h="2299970" extrusionOk="0">
                <a:moveTo>
                  <a:pt x="2109509" y="1783326"/>
                </a:moveTo>
                <a:lnTo>
                  <a:pt x="1475166" y="1783326"/>
                </a:lnTo>
                <a:lnTo>
                  <a:pt x="1475166" y="1606213"/>
                </a:lnTo>
                <a:lnTo>
                  <a:pt x="1856036" y="1755630"/>
                </a:lnTo>
                <a:lnTo>
                  <a:pt x="2127272" y="1755630"/>
                </a:lnTo>
                <a:lnTo>
                  <a:pt x="2119017" y="1769101"/>
                </a:lnTo>
                <a:lnTo>
                  <a:pt x="2109509" y="178332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283</Words>
  <Application>Microsoft Office PowerPoint</Application>
  <PresentationFormat>Custom</PresentationFormat>
  <Paragraphs>50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Verdana</vt:lpstr>
      <vt:lpstr>Trebuchet MS</vt:lpstr>
      <vt:lpstr>Noto Sans Symbols</vt:lpstr>
      <vt:lpstr>Tahoma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OUR GOAL IS EDUCATION IN:</vt:lpstr>
      <vt:lpstr>LET’S LEARN  ABOUT EACH OF  YOU</vt:lpstr>
      <vt:lpstr>WHO WE ARE</vt:lpstr>
      <vt:lpstr>PowerPoint Presentation</vt:lpstr>
      <vt:lpstr>Physicians Desk Reference</vt:lpstr>
      <vt:lpstr>LET’S WATCH A SHORT VIDEO</vt:lpstr>
      <vt:lpstr>ABSORPTION MATTERS</vt:lpstr>
      <vt:lpstr>PowerPoint Presentation</vt:lpstr>
      <vt:lpstr>WE HAVE A COMPLETE LINE OF SCIENCE BASED SUPPLEMENTS TO  SUPPORT OPTIMAL HEALTH</vt:lpstr>
      <vt:lpstr>ISOTONIX DAILY ESSENTIAL KIT</vt:lpstr>
      <vt:lpstr>WHICH KIT IS RIGHT FOR YOU?</vt:lpstr>
      <vt:lpstr>PowerPoint Presentation</vt:lpstr>
      <vt:lpstr>WHICH OPTION WORKS FOR  YOU?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Stephanie Nguyen</cp:lastModifiedBy>
  <cp:revision>1</cp:revision>
  <dcterms:created xsi:type="dcterms:W3CDTF">2022-05-24T16:30:47Z</dcterms:created>
  <dcterms:modified xsi:type="dcterms:W3CDTF">2022-06-16T21:56:07Z</dcterms:modified>
</cp:coreProperties>
</file>